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Montserrat"/>
      <p:regular r:id="rId36"/>
      <p:bold r:id="rId37"/>
      <p:italic r:id="rId38"/>
      <p:boldItalic r:id="rId39"/>
    </p:embeddedFont>
    <p:embeddedFont>
      <p:font typeface="Lato"/>
      <p:regular r:id="rId40"/>
      <p:bold r:id="rId41"/>
      <p:italic r:id="rId42"/>
      <p:boldItalic r:id="rId43"/>
    </p:embeddedFont>
    <p:embeddedFont>
      <p:font typeface="Average"/>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44" Type="http://schemas.openxmlformats.org/officeDocument/2006/relationships/font" Target="fonts/Average-regular.fntdata"/><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d6aff5f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d6aff5f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d6aff5f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d6aff5f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d6aff5f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d6aff5f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d6aff5f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d6aff5f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d6aff5f7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d6aff5f7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d6aff5f7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d6aff5f7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d6aff5f7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d6aff5f7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d6aff5f7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d6aff5f7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d6aff5f7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d6aff5f7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49f876b4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49f876b4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49f876b4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49f876b4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49f876b4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49f876b4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5dc54149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5dc54149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9af6f94e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f9af6f94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9af6f94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9af6f94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5dc5414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5dc5414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5dc5414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5dc5414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5dc5414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5dc5414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5dc54149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5dc54149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d6aff5f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d6aff5f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5dc54149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5dc54149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9af6f94e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9af6f94e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3.jpg"/><Relationship Id="rId4" Type="http://schemas.openxmlformats.org/officeDocument/2006/relationships/image" Target="../media/image25.jpg"/><Relationship Id="rId5" Type="http://schemas.openxmlformats.org/officeDocument/2006/relationships/image" Target="../media/image21.jpg"/><Relationship Id="rId6" Type="http://schemas.openxmlformats.org/officeDocument/2006/relationships/image" Target="../media/image24.jpg"/><Relationship Id="rId7"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65425" y="1370950"/>
            <a:ext cx="5518800" cy="20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Hostel Management system</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Cs258 group project -G3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Give Suggestions</a:t>
            </a:r>
            <a:endParaRPr/>
          </a:p>
        </p:txBody>
      </p:sp>
      <p:pic>
        <p:nvPicPr>
          <p:cNvPr id="286" name="Google Shape;286;p26"/>
          <p:cNvPicPr preferRelativeResize="0"/>
          <p:nvPr/>
        </p:nvPicPr>
        <p:blipFill>
          <a:blip r:embed="rId3">
            <a:alphaModFix/>
          </a:blip>
          <a:stretch>
            <a:fillRect/>
          </a:stretch>
        </p:blipFill>
        <p:spPr>
          <a:xfrm>
            <a:off x="796825" y="1167800"/>
            <a:ext cx="7550343" cy="3530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Complsints</a:t>
            </a:r>
            <a:endParaRPr/>
          </a:p>
        </p:txBody>
      </p:sp>
      <p:pic>
        <p:nvPicPr>
          <p:cNvPr id="292" name="Google Shape;292;p27"/>
          <p:cNvPicPr preferRelativeResize="0"/>
          <p:nvPr/>
        </p:nvPicPr>
        <p:blipFill>
          <a:blip r:embed="rId3">
            <a:alphaModFix/>
          </a:blip>
          <a:stretch>
            <a:fillRect/>
          </a:stretch>
        </p:blipFill>
        <p:spPr>
          <a:xfrm>
            <a:off x="790638" y="1307850"/>
            <a:ext cx="7562723" cy="3530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Gallery</a:t>
            </a:r>
            <a:endParaRPr/>
          </a:p>
        </p:txBody>
      </p:sp>
      <p:pic>
        <p:nvPicPr>
          <p:cNvPr id="298" name="Google Shape;298;p28"/>
          <p:cNvPicPr preferRelativeResize="0"/>
          <p:nvPr/>
        </p:nvPicPr>
        <p:blipFill>
          <a:blip r:embed="rId3">
            <a:alphaModFix/>
          </a:blip>
          <a:stretch>
            <a:fillRect/>
          </a:stretch>
        </p:blipFill>
        <p:spPr>
          <a:xfrm>
            <a:off x="1085350" y="1307850"/>
            <a:ext cx="7463201" cy="353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Sign In</a:t>
            </a:r>
            <a:endParaRPr/>
          </a:p>
        </p:txBody>
      </p:sp>
      <p:pic>
        <p:nvPicPr>
          <p:cNvPr id="304" name="Google Shape;304;p29"/>
          <p:cNvPicPr preferRelativeResize="0"/>
          <p:nvPr/>
        </p:nvPicPr>
        <p:blipFill>
          <a:blip r:embed="rId3">
            <a:alphaModFix/>
          </a:blip>
          <a:stretch>
            <a:fillRect/>
          </a:stretch>
        </p:blipFill>
        <p:spPr>
          <a:xfrm>
            <a:off x="892725" y="1200125"/>
            <a:ext cx="7550343" cy="3530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Create Account</a:t>
            </a:r>
            <a:endParaRPr/>
          </a:p>
        </p:txBody>
      </p:sp>
      <p:pic>
        <p:nvPicPr>
          <p:cNvPr id="310" name="Google Shape;310;p30"/>
          <p:cNvPicPr preferRelativeResize="0"/>
          <p:nvPr/>
        </p:nvPicPr>
        <p:blipFill>
          <a:blip r:embed="rId3">
            <a:alphaModFix/>
          </a:blip>
          <a:stretch>
            <a:fillRect/>
          </a:stretch>
        </p:blipFill>
        <p:spPr>
          <a:xfrm>
            <a:off x="652600" y="1307850"/>
            <a:ext cx="7572328" cy="353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Hostel Pages with Videos</a:t>
            </a:r>
            <a:endParaRPr/>
          </a:p>
        </p:txBody>
      </p:sp>
      <p:pic>
        <p:nvPicPr>
          <p:cNvPr id="316" name="Google Shape;316;p31"/>
          <p:cNvPicPr preferRelativeResize="0"/>
          <p:nvPr/>
        </p:nvPicPr>
        <p:blipFill>
          <a:blip r:embed="rId3">
            <a:alphaModFix/>
          </a:blip>
          <a:stretch>
            <a:fillRect/>
          </a:stretch>
        </p:blipFill>
        <p:spPr>
          <a:xfrm>
            <a:off x="827400" y="1307850"/>
            <a:ext cx="7489198" cy="35308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Admin Details/Dashboard</a:t>
            </a:r>
            <a:endParaRPr/>
          </a:p>
        </p:txBody>
      </p:sp>
      <p:pic>
        <p:nvPicPr>
          <p:cNvPr id="322" name="Google Shape;322;p32"/>
          <p:cNvPicPr preferRelativeResize="0"/>
          <p:nvPr/>
        </p:nvPicPr>
        <p:blipFill>
          <a:blip r:embed="rId3">
            <a:alphaModFix/>
          </a:blip>
          <a:stretch>
            <a:fillRect/>
          </a:stretch>
        </p:blipFill>
        <p:spPr>
          <a:xfrm>
            <a:off x="652625" y="1220150"/>
            <a:ext cx="7552537" cy="353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Students View</a:t>
            </a:r>
            <a:endParaRPr/>
          </a:p>
        </p:txBody>
      </p:sp>
      <p:pic>
        <p:nvPicPr>
          <p:cNvPr id="328" name="Google Shape;328;p33"/>
          <p:cNvPicPr preferRelativeResize="0"/>
          <p:nvPr/>
        </p:nvPicPr>
        <p:blipFill>
          <a:blip r:embed="rId3">
            <a:alphaModFix/>
          </a:blip>
          <a:stretch>
            <a:fillRect/>
          </a:stretch>
        </p:blipFill>
        <p:spPr>
          <a:xfrm>
            <a:off x="933375" y="1160100"/>
            <a:ext cx="7403017" cy="3530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Contacts</a:t>
            </a:r>
            <a:endParaRPr/>
          </a:p>
        </p:txBody>
      </p:sp>
      <p:pic>
        <p:nvPicPr>
          <p:cNvPr id="334" name="Google Shape;334;p34"/>
          <p:cNvPicPr preferRelativeResize="0"/>
          <p:nvPr/>
        </p:nvPicPr>
        <p:blipFill>
          <a:blip r:embed="rId3">
            <a:alphaModFix/>
          </a:blip>
          <a:stretch>
            <a:fillRect/>
          </a:stretch>
        </p:blipFill>
        <p:spPr>
          <a:xfrm>
            <a:off x="842363" y="1307850"/>
            <a:ext cx="7459265" cy="3530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Complaints</a:t>
            </a:r>
            <a:endParaRPr/>
          </a:p>
        </p:txBody>
      </p:sp>
      <p:pic>
        <p:nvPicPr>
          <p:cNvPr id="340" name="Google Shape;340;p35"/>
          <p:cNvPicPr preferRelativeResize="0"/>
          <p:nvPr/>
        </p:nvPicPr>
        <p:blipFill>
          <a:blip r:embed="rId3">
            <a:alphaModFix/>
          </a:blip>
          <a:stretch>
            <a:fillRect/>
          </a:stretch>
        </p:blipFill>
        <p:spPr>
          <a:xfrm>
            <a:off x="812388" y="1307850"/>
            <a:ext cx="7519226" cy="3541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the Project</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2308075" y="2640875"/>
            <a:ext cx="30183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7" name="Google Shape;237;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 web portal to manage Hostel</a:t>
            </a:r>
            <a:endParaRPr sz="1800">
              <a:solidFill>
                <a:srgbClr val="CACACA"/>
              </a:solidFill>
              <a:latin typeface="Average"/>
              <a:ea typeface="Average"/>
              <a:cs typeface="Average"/>
              <a:sym typeface="Average"/>
            </a:endParaRPr>
          </a:p>
        </p:txBody>
      </p:sp>
      <p:sp>
        <p:nvSpPr>
          <p:cNvPr id="238" name="Google Shape;238;p18"/>
          <p:cNvSpPr txBox="1"/>
          <p:nvPr/>
        </p:nvSpPr>
        <p:spPr>
          <a:xfrm>
            <a:off x="2308075" y="3184175"/>
            <a:ext cx="3018300" cy="1640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Home Page, Registration, Login</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Gallery </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Complaints/Suggestions</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Booking Rooms</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Separate access for Warden, Staff and Students</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Show profile and History of students</a:t>
            </a:r>
            <a:endParaRPr sz="9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GB" sz="900">
                <a:solidFill>
                  <a:srgbClr val="FFFFFF"/>
                </a:solidFill>
                <a:latin typeface="Montserrat"/>
                <a:ea typeface="Montserrat"/>
                <a:cs typeface="Montserrat"/>
                <a:sym typeface="Montserrat"/>
              </a:rPr>
              <a:t>Manage Rooms and Complaints/Suggestions and pay bills</a:t>
            </a:r>
            <a:endParaRPr sz="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Suggestions</a:t>
            </a:r>
            <a:endParaRPr/>
          </a:p>
        </p:txBody>
      </p:sp>
      <p:pic>
        <p:nvPicPr>
          <p:cNvPr id="346" name="Google Shape;346;p36"/>
          <p:cNvPicPr preferRelativeResize="0"/>
          <p:nvPr/>
        </p:nvPicPr>
        <p:blipFill>
          <a:blip r:embed="rId3">
            <a:alphaModFix/>
          </a:blip>
          <a:stretch>
            <a:fillRect/>
          </a:stretch>
        </p:blipFill>
        <p:spPr>
          <a:xfrm>
            <a:off x="1095825" y="1020075"/>
            <a:ext cx="7442249" cy="3530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Student Detail View</a:t>
            </a:r>
            <a:endParaRPr/>
          </a:p>
          <a:p>
            <a:pPr indent="0" lvl="0" marL="0" rtl="0" algn="ctr">
              <a:spcBef>
                <a:spcPts val="0"/>
              </a:spcBef>
              <a:spcAft>
                <a:spcPts val="0"/>
              </a:spcAft>
              <a:buNone/>
            </a:pPr>
            <a:r>
              <a:t/>
            </a:r>
            <a:endParaRPr/>
          </a:p>
        </p:txBody>
      </p:sp>
      <p:pic>
        <p:nvPicPr>
          <p:cNvPr id="352" name="Google Shape;352;p37"/>
          <p:cNvPicPr preferRelativeResize="0"/>
          <p:nvPr/>
        </p:nvPicPr>
        <p:blipFill>
          <a:blip r:embed="rId3">
            <a:alphaModFix/>
          </a:blip>
          <a:stretch>
            <a:fillRect/>
          </a:stretch>
        </p:blipFill>
        <p:spPr>
          <a:xfrm>
            <a:off x="872700" y="1100100"/>
            <a:ext cx="7596678" cy="3530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8"/>
          <p:cNvSpPr txBox="1"/>
          <p:nvPr>
            <p:ph type="title"/>
          </p:nvPr>
        </p:nvSpPr>
        <p:spPr>
          <a:xfrm>
            <a:off x="1072613" y="804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Activity Diagram</a:t>
            </a:r>
            <a:endParaRPr/>
          </a:p>
          <a:p>
            <a:pPr indent="0" lvl="0" marL="0" rtl="0" algn="l">
              <a:spcBef>
                <a:spcPts val="0"/>
              </a:spcBef>
              <a:spcAft>
                <a:spcPts val="0"/>
              </a:spcAft>
              <a:buNone/>
            </a:pPr>
            <a:r>
              <a:t/>
            </a:r>
            <a:endParaRPr/>
          </a:p>
        </p:txBody>
      </p:sp>
      <p:pic>
        <p:nvPicPr>
          <p:cNvPr id="358" name="Google Shape;358;p38"/>
          <p:cNvPicPr preferRelativeResize="0"/>
          <p:nvPr/>
        </p:nvPicPr>
        <p:blipFill rotWithShape="1">
          <a:blip r:embed="rId3">
            <a:alphaModFix/>
          </a:blip>
          <a:srcRect b="23228" l="0" r="25093" t="4160"/>
          <a:stretch/>
        </p:blipFill>
        <p:spPr>
          <a:xfrm>
            <a:off x="2781650" y="583525"/>
            <a:ext cx="3474824" cy="4358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364" name="Google Shape;364;p39"/>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65" name="Google Shape;365;p39"/>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Planning</a:t>
            </a:r>
            <a:endParaRPr sz="1000">
              <a:solidFill>
                <a:srgbClr val="FFFFFF"/>
              </a:solidFill>
              <a:latin typeface="Roboto"/>
              <a:ea typeface="Roboto"/>
              <a:cs typeface="Roboto"/>
              <a:sym typeface="Roboto"/>
            </a:endParaRPr>
          </a:p>
        </p:txBody>
      </p:sp>
      <p:sp>
        <p:nvSpPr>
          <p:cNvPr id="366" name="Google Shape;366;p39"/>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Planning out things and skills needed and the Activity Diagram</a:t>
            </a:r>
            <a:endParaRPr sz="800">
              <a:solidFill>
                <a:srgbClr val="FFFFFF"/>
              </a:solidFill>
              <a:latin typeface="Roboto"/>
              <a:ea typeface="Roboto"/>
              <a:cs typeface="Roboto"/>
              <a:sym typeface="Roboto"/>
            </a:endParaRPr>
          </a:p>
        </p:txBody>
      </p:sp>
      <p:sp>
        <p:nvSpPr>
          <p:cNvPr id="367" name="Google Shape;367;p39"/>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68" name="Google Shape;368;p39"/>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Interface</a:t>
            </a:r>
            <a:endParaRPr sz="1000">
              <a:solidFill>
                <a:srgbClr val="FFFFFF"/>
              </a:solidFill>
              <a:latin typeface="Roboto"/>
              <a:ea typeface="Roboto"/>
              <a:cs typeface="Roboto"/>
              <a:sym typeface="Roboto"/>
            </a:endParaRPr>
          </a:p>
        </p:txBody>
      </p:sp>
      <p:sp>
        <p:nvSpPr>
          <p:cNvPr id="369" name="Google Shape;369;p39"/>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Creating Webpage use HTML and CSS</a:t>
            </a:r>
            <a:endParaRPr sz="800">
              <a:solidFill>
                <a:srgbClr val="FFFFFF"/>
              </a:solidFill>
              <a:latin typeface="Roboto"/>
              <a:ea typeface="Roboto"/>
              <a:cs typeface="Roboto"/>
              <a:sym typeface="Roboto"/>
            </a:endParaRPr>
          </a:p>
        </p:txBody>
      </p:sp>
      <p:sp>
        <p:nvSpPr>
          <p:cNvPr id="370" name="Google Shape;370;p39"/>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71" name="Google Shape;371;p39"/>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Creating Database</a:t>
            </a:r>
            <a:endParaRPr sz="1000">
              <a:solidFill>
                <a:srgbClr val="FFFFFF"/>
              </a:solidFill>
              <a:latin typeface="Roboto"/>
              <a:ea typeface="Roboto"/>
              <a:cs typeface="Roboto"/>
              <a:sym typeface="Roboto"/>
            </a:endParaRPr>
          </a:p>
        </p:txBody>
      </p:sp>
      <p:sp>
        <p:nvSpPr>
          <p:cNvPr id="372" name="Google Shape;372;p39"/>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Creating a Database with its tables and attributes</a:t>
            </a:r>
            <a:endParaRPr sz="800">
              <a:solidFill>
                <a:srgbClr val="FFFFFF"/>
              </a:solidFill>
              <a:latin typeface="Roboto"/>
              <a:ea typeface="Roboto"/>
              <a:cs typeface="Roboto"/>
              <a:sym typeface="Roboto"/>
            </a:endParaRPr>
          </a:p>
        </p:txBody>
      </p:sp>
      <p:sp>
        <p:nvSpPr>
          <p:cNvPr id="373" name="Google Shape;373;p39"/>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4</a:t>
            </a:r>
            <a:endParaRPr sz="800">
              <a:solidFill>
                <a:schemeClr val="lt1"/>
              </a:solidFill>
              <a:latin typeface="Roboto"/>
              <a:ea typeface="Roboto"/>
              <a:cs typeface="Roboto"/>
              <a:sym typeface="Roboto"/>
            </a:endParaRPr>
          </a:p>
        </p:txBody>
      </p:sp>
      <p:sp>
        <p:nvSpPr>
          <p:cNvPr id="374" name="Google Shape;374;p39"/>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Application development</a:t>
            </a:r>
            <a:endParaRPr sz="1000">
              <a:solidFill>
                <a:schemeClr val="lt1"/>
              </a:solidFill>
              <a:latin typeface="Roboto"/>
              <a:ea typeface="Roboto"/>
              <a:cs typeface="Roboto"/>
              <a:sym typeface="Roboto"/>
            </a:endParaRPr>
          </a:p>
        </p:txBody>
      </p:sp>
      <p:sp>
        <p:nvSpPr>
          <p:cNvPr id="375" name="Google Shape;375;p39"/>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Coding out the app which runs to add entries and commit all the other needed commands</a:t>
            </a:r>
            <a:endParaRPr sz="800">
              <a:solidFill>
                <a:schemeClr val="lt1"/>
              </a:solidFill>
              <a:latin typeface="Roboto"/>
              <a:ea typeface="Roboto"/>
              <a:cs typeface="Roboto"/>
              <a:sym typeface="Roboto"/>
            </a:endParaRPr>
          </a:p>
        </p:txBody>
      </p:sp>
      <p:sp>
        <p:nvSpPr>
          <p:cNvPr id="376" name="Google Shape;376;p39"/>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5</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77" name="Google Shape;377;p39"/>
          <p:cNvSpPr txBox="1"/>
          <p:nvPr/>
        </p:nvSpPr>
        <p:spPr>
          <a:xfrm>
            <a:off x="5730300" y="3042700"/>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Making everything run together</a:t>
            </a:r>
            <a:endParaRPr sz="1000">
              <a:solidFill>
                <a:schemeClr val="lt1"/>
              </a:solidFill>
              <a:latin typeface="Roboto"/>
              <a:ea typeface="Roboto"/>
              <a:cs typeface="Roboto"/>
              <a:sym typeface="Roboto"/>
            </a:endParaRPr>
          </a:p>
        </p:txBody>
      </p:sp>
      <p:sp>
        <p:nvSpPr>
          <p:cNvPr id="378" name="Google Shape;378;p39"/>
          <p:cNvSpPr txBox="1"/>
          <p:nvPr/>
        </p:nvSpPr>
        <p:spPr>
          <a:xfrm>
            <a:off x="5689422" y="3446199"/>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Connecting and pre populating the database and making sure that everything runs properly without error</a:t>
            </a:r>
            <a:endParaRPr sz="800">
              <a:solidFill>
                <a:schemeClr val="lt1"/>
              </a:solidFill>
              <a:latin typeface="Roboto"/>
              <a:ea typeface="Roboto"/>
              <a:cs typeface="Roboto"/>
              <a:sym typeface="Roboto"/>
            </a:endParaRPr>
          </a:p>
        </p:txBody>
      </p:sp>
      <p:sp>
        <p:nvSpPr>
          <p:cNvPr id="379" name="Google Shape;379;p39"/>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6</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80" name="Google Shape;380;p39"/>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Adding Extra Features</a:t>
            </a:r>
            <a:endParaRPr sz="1000">
              <a:solidFill>
                <a:schemeClr val="lt1"/>
              </a:solidFill>
              <a:latin typeface="Roboto"/>
              <a:ea typeface="Roboto"/>
              <a:cs typeface="Roboto"/>
              <a:sym typeface="Roboto"/>
            </a:endParaRPr>
          </a:p>
        </p:txBody>
      </p:sp>
      <p:sp>
        <p:nvSpPr>
          <p:cNvPr id="381" name="Google Shape;381;p39"/>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Adding Inventory Management and Automatic Patient ADD/Update</a:t>
            </a:r>
            <a:endParaRPr sz="800">
              <a:solidFill>
                <a:schemeClr val="lt1"/>
              </a:solidFill>
              <a:latin typeface="Roboto"/>
              <a:ea typeface="Roboto"/>
              <a:cs typeface="Roboto"/>
              <a:sym typeface="Roboto"/>
            </a:endParaRPr>
          </a:p>
        </p:txBody>
      </p:sp>
      <p:cxnSp>
        <p:nvCxnSpPr>
          <p:cNvPr id="382" name="Google Shape;382;p39"/>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83" name="Google Shape;383;p39"/>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84" name="Google Shape;384;p39"/>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85" name="Google Shape;385;p39"/>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86" name="Google Shape;386;p39"/>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87" name="Google Shape;387;p39"/>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88" name="Google Shape;388;p39"/>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89" name="Google Shape;389;p39"/>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0" name="Google Shape;390;p39"/>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91" name="Google Shape;391;p39"/>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92" name="Google Shape;392;p39"/>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3" name="Google Shape;393;p39"/>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94" name="Google Shape;394;p39"/>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95" name="Google Shape;395;p39"/>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6" name="Google Shape;396;p39"/>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97" name="Google Shape;397;p39"/>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98" name="Google Shape;398;p39"/>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9" name="Google Shape;399;p39"/>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0" name="Google Shape;400;p39"/>
          <p:cNvSpPr/>
          <p:nvPr/>
        </p:nvSpPr>
        <p:spPr>
          <a:xfrm flipH="1">
            <a:off x="4491436"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1" name="Google Shape;401;p39"/>
          <p:cNvSpPr/>
          <p:nvPr/>
        </p:nvSpPr>
        <p:spPr>
          <a:xfrm>
            <a:off x="5603738" y="2751351"/>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2" name="Google Shape;402;p39"/>
          <p:cNvSpPr/>
          <p:nvPr/>
        </p:nvSpPr>
        <p:spPr>
          <a:xfrm flipH="1">
            <a:off x="5603761" y="26204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3" name="Google Shape;403;p39"/>
          <p:cNvSpPr/>
          <p:nvPr/>
        </p:nvSpPr>
        <p:spPr>
          <a:xfrm>
            <a:off x="4504313" y="2757301"/>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Points to Discuss</a:t>
            </a:r>
            <a:endParaRPr/>
          </a:p>
        </p:txBody>
      </p:sp>
      <p:sp>
        <p:nvSpPr>
          <p:cNvPr id="409" name="Google Shape;409;p40"/>
          <p:cNvSpPr txBox="1"/>
          <p:nvPr/>
        </p:nvSpPr>
        <p:spPr>
          <a:xfrm>
            <a:off x="1377525" y="1298350"/>
            <a:ext cx="6958800" cy="3432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AutoNum type="arabicPeriod"/>
            </a:pPr>
            <a:r>
              <a:rPr lang="en-GB" sz="1300">
                <a:solidFill>
                  <a:schemeClr val="lt1"/>
                </a:solidFill>
                <a:highlight>
                  <a:schemeClr val="dk1"/>
                </a:highlight>
              </a:rPr>
              <a:t>What have you </a:t>
            </a:r>
            <a:r>
              <a:rPr lang="en-GB" sz="1300">
                <a:solidFill>
                  <a:schemeClr val="lt1"/>
                </a:solidFill>
                <a:highlight>
                  <a:schemeClr val="dk1"/>
                </a:highlight>
              </a:rPr>
              <a:t>learnt and implemented till now?</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Learnt :- we had to learn Node Javascript and hosting a Heroku server.</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Implemented :- As mentioned in the Software Requirements Specification (SRS) we made navigation panel, dashboard and feature to add and remove entities. Alongside hosting the pages which use Node and EJS and connect it to a database.</a:t>
            </a:r>
            <a:endParaRPr sz="1300">
              <a:solidFill>
                <a:schemeClr val="lt1"/>
              </a:solidFill>
              <a:highlight>
                <a:schemeClr val="dk1"/>
              </a:highlight>
            </a:endParaRPr>
          </a:p>
          <a:p>
            <a:pPr indent="-311150" lvl="0" marL="457200" rtl="0" algn="l">
              <a:spcBef>
                <a:spcPts val="0"/>
              </a:spcBef>
              <a:spcAft>
                <a:spcPts val="0"/>
              </a:spcAft>
              <a:buClr>
                <a:schemeClr val="lt1"/>
              </a:buClr>
              <a:buSzPts val="1300"/>
              <a:buAutoNum type="arabicPeriod"/>
            </a:pPr>
            <a:r>
              <a:rPr lang="en-GB" sz="1300">
                <a:solidFill>
                  <a:schemeClr val="lt1"/>
                </a:solidFill>
                <a:highlight>
                  <a:schemeClr val="dk1"/>
                </a:highlight>
              </a:rPr>
              <a:t>What is your Roadmap</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Even if our project is complete and functional we think of continuing adding more features and testing them to gain more skill and experience.</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Tools/Languages we used :- HTML, CSS, Node.js, EJS, MongoDB.</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Outline :- Hostel Management System</a:t>
            </a:r>
            <a:endParaRPr sz="1300">
              <a:solidFill>
                <a:schemeClr val="lt1"/>
              </a:solidFill>
              <a:highlight>
                <a:schemeClr val="dk1"/>
              </a:highlight>
            </a:endParaRPr>
          </a:p>
          <a:p>
            <a:pPr indent="-311150" lvl="0" marL="457200" rtl="0" algn="l">
              <a:spcBef>
                <a:spcPts val="0"/>
              </a:spcBef>
              <a:spcAft>
                <a:spcPts val="0"/>
              </a:spcAft>
              <a:buClr>
                <a:schemeClr val="lt1"/>
              </a:buClr>
              <a:buSzPts val="1300"/>
              <a:buAutoNum type="arabicPeriod"/>
            </a:pPr>
            <a:r>
              <a:rPr lang="en-GB" sz="1300">
                <a:solidFill>
                  <a:schemeClr val="lt1"/>
                </a:solidFill>
                <a:highlight>
                  <a:schemeClr val="dk1"/>
                </a:highlight>
              </a:rPr>
              <a:t>Usability of project/examples</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Hostels</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Can be changed a bit to implement in other residential and hospitability systems</a:t>
            </a:r>
            <a:endParaRPr sz="1300">
              <a:solidFill>
                <a:schemeClr val="lt1"/>
              </a:solidFill>
              <a:highlight>
                <a:schemeClr val="dk1"/>
              </a:highlight>
            </a:endParaRPr>
          </a:p>
          <a:p>
            <a:pPr indent="-311150" lvl="1" marL="914400" rtl="0" algn="l">
              <a:spcBef>
                <a:spcPts val="0"/>
              </a:spcBef>
              <a:spcAft>
                <a:spcPts val="0"/>
              </a:spcAft>
              <a:buClr>
                <a:schemeClr val="lt1"/>
              </a:buClr>
              <a:buSzPts val="1300"/>
              <a:buAutoNum type="alphaLcPeriod"/>
            </a:pPr>
            <a:r>
              <a:rPr lang="en-GB" sz="1300">
                <a:solidFill>
                  <a:schemeClr val="lt1"/>
                </a:solidFill>
                <a:highlight>
                  <a:schemeClr val="dk1"/>
                </a:highlight>
              </a:rPr>
              <a:t>Some features like gallery, complaint and suggestion management system can be used any other platforms</a:t>
            </a:r>
            <a:endParaRPr sz="1300">
              <a:solidFill>
                <a:schemeClr val="lt1"/>
              </a:solidFill>
              <a:highlight>
                <a:schemeClr val="dk1"/>
              </a:highlight>
            </a:endParaRPr>
          </a:p>
          <a:p>
            <a:pPr indent="0" lvl="0" marL="0" rtl="0" algn="l">
              <a:spcBef>
                <a:spcPts val="0"/>
              </a:spcBef>
              <a:spcAft>
                <a:spcPts val="0"/>
              </a:spcAft>
              <a:buNone/>
            </a:pPr>
            <a:r>
              <a:t/>
            </a:r>
            <a:endParaRPr sz="1300">
              <a:solidFill>
                <a:schemeClr val="lt1"/>
              </a:solidFill>
              <a:highlight>
                <a:schemeClr val="dk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1"/>
          <p:cNvSpPr txBox="1"/>
          <p:nvPr>
            <p:ph type="title"/>
          </p:nvPr>
        </p:nvSpPr>
        <p:spPr>
          <a:xfrm>
            <a:off x="1297500" y="287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Contribution of Members</a:t>
            </a:r>
            <a:endParaRPr/>
          </a:p>
        </p:txBody>
      </p:sp>
      <p:sp>
        <p:nvSpPr>
          <p:cNvPr id="415" name="Google Shape;415;p41"/>
          <p:cNvSpPr txBox="1"/>
          <p:nvPr/>
        </p:nvSpPr>
        <p:spPr>
          <a:xfrm>
            <a:off x="1337550" y="786175"/>
            <a:ext cx="6958800" cy="4294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AutoNum type="arabicPeriod"/>
            </a:pPr>
            <a:r>
              <a:rPr lang="en-GB" sz="1100">
                <a:solidFill>
                  <a:schemeClr val="lt1"/>
                </a:solidFill>
                <a:highlight>
                  <a:schemeClr val="dk1"/>
                </a:highlight>
              </a:rPr>
              <a:t>200001053 Nilay Ganvit</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Documentation of the project</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Designing the Structure and coding extra features of the project and making UML Diagrams</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Planning the Timeline and Roadmap along with creation of slides and presentation</a:t>
            </a:r>
            <a:endParaRPr sz="1100">
              <a:solidFill>
                <a:schemeClr val="lt1"/>
              </a:solidFill>
              <a:highlight>
                <a:schemeClr val="dk1"/>
              </a:highlight>
            </a:endParaRPr>
          </a:p>
          <a:p>
            <a:pPr indent="0" lvl="0" marL="914400" rtl="0" algn="l">
              <a:spcBef>
                <a:spcPts val="0"/>
              </a:spcBef>
              <a:spcAft>
                <a:spcPts val="0"/>
              </a:spcAft>
              <a:buNone/>
            </a:pPr>
            <a:r>
              <a:t/>
            </a:r>
            <a:endParaRPr sz="1100">
              <a:solidFill>
                <a:schemeClr val="lt1"/>
              </a:solidFill>
              <a:highlight>
                <a:schemeClr val="dk1"/>
              </a:highlight>
            </a:endParaRPr>
          </a:p>
          <a:p>
            <a:pPr indent="-298450" lvl="0" marL="457200" rtl="0" algn="l">
              <a:spcBef>
                <a:spcPts val="0"/>
              </a:spcBef>
              <a:spcAft>
                <a:spcPts val="0"/>
              </a:spcAft>
              <a:buClr>
                <a:schemeClr val="lt1"/>
              </a:buClr>
              <a:buSzPts val="1100"/>
              <a:buAutoNum type="arabicPeriod"/>
            </a:pPr>
            <a:r>
              <a:rPr lang="en-GB" sz="1100">
                <a:solidFill>
                  <a:schemeClr val="lt1"/>
                </a:solidFill>
                <a:highlight>
                  <a:schemeClr val="dk1"/>
                </a:highlight>
              </a:rPr>
              <a:t>200001068 Rishi Parsai</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HTML, CSS and all the Designing the Frontend and UI of the webpage</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Making the Structure more easily usable and customer friendly</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Ensuring that functionality is compatible with Design</a:t>
            </a:r>
            <a:endParaRPr sz="1100">
              <a:solidFill>
                <a:schemeClr val="lt1"/>
              </a:solidFill>
              <a:highlight>
                <a:schemeClr val="dk1"/>
              </a:highlight>
            </a:endParaRPr>
          </a:p>
          <a:p>
            <a:pPr indent="0" lvl="0" marL="914400" rtl="0" algn="l">
              <a:spcBef>
                <a:spcPts val="0"/>
              </a:spcBef>
              <a:spcAft>
                <a:spcPts val="0"/>
              </a:spcAft>
              <a:buNone/>
            </a:pPr>
            <a:r>
              <a:t/>
            </a:r>
            <a:endParaRPr sz="1100">
              <a:solidFill>
                <a:schemeClr val="lt1"/>
              </a:solidFill>
              <a:highlight>
                <a:schemeClr val="dk1"/>
              </a:highlight>
            </a:endParaRPr>
          </a:p>
          <a:p>
            <a:pPr indent="-298450" lvl="0" marL="457200" rtl="0" algn="l">
              <a:spcBef>
                <a:spcPts val="0"/>
              </a:spcBef>
              <a:spcAft>
                <a:spcPts val="0"/>
              </a:spcAft>
              <a:buClr>
                <a:schemeClr val="lt1"/>
              </a:buClr>
              <a:buSzPts val="1100"/>
              <a:buAutoNum type="arabicPeriod"/>
            </a:pPr>
            <a:r>
              <a:rPr lang="en-GB" sz="1100">
                <a:solidFill>
                  <a:schemeClr val="lt1"/>
                </a:solidFill>
                <a:highlight>
                  <a:schemeClr val="dk1"/>
                </a:highlight>
              </a:rPr>
              <a:t>200001069 Sanskar Verma</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Making Templates of Hostel Pages,admin dashboard and Index page.</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Helping in making UML diagrams.</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Finding and managing proper resources and materials.</a:t>
            </a:r>
            <a:endParaRPr sz="1100">
              <a:solidFill>
                <a:schemeClr val="lt1"/>
              </a:solidFill>
              <a:highlight>
                <a:schemeClr val="dk1"/>
              </a:highlight>
            </a:endParaRPr>
          </a:p>
          <a:p>
            <a:pPr indent="0" lvl="0" marL="914400" rtl="0" algn="l">
              <a:spcBef>
                <a:spcPts val="0"/>
              </a:spcBef>
              <a:spcAft>
                <a:spcPts val="0"/>
              </a:spcAft>
              <a:buNone/>
            </a:pPr>
            <a:r>
              <a:t/>
            </a:r>
            <a:endParaRPr sz="1100">
              <a:solidFill>
                <a:schemeClr val="lt1"/>
              </a:solidFill>
              <a:highlight>
                <a:schemeClr val="dk1"/>
              </a:highlight>
            </a:endParaRPr>
          </a:p>
          <a:p>
            <a:pPr indent="-298450" lvl="0" marL="457200" rtl="0" algn="l">
              <a:spcBef>
                <a:spcPts val="0"/>
              </a:spcBef>
              <a:spcAft>
                <a:spcPts val="0"/>
              </a:spcAft>
              <a:buClr>
                <a:schemeClr val="lt1"/>
              </a:buClr>
              <a:buSzPts val="1100"/>
              <a:buAutoNum type="arabicPeriod"/>
            </a:pPr>
            <a:r>
              <a:rPr lang="en-GB" sz="1100">
                <a:solidFill>
                  <a:schemeClr val="lt1"/>
                </a:solidFill>
                <a:highlight>
                  <a:schemeClr val="dk1"/>
                </a:highlight>
              </a:rPr>
              <a:t>200001071 Saurabh Kumar Singh</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Debugging and Removing Errors from the code </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Maintaining Integrity of the Database and making the structure of the whole project</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Hosting and Running the project while ensuring that all works together</a:t>
            </a:r>
            <a:endParaRPr sz="1100">
              <a:solidFill>
                <a:schemeClr val="lt1"/>
              </a:solidFill>
              <a:highlight>
                <a:schemeClr val="dk1"/>
              </a:highlight>
            </a:endParaRPr>
          </a:p>
          <a:p>
            <a:pPr indent="0" lvl="0" marL="914400" rtl="0" algn="l">
              <a:spcBef>
                <a:spcPts val="0"/>
              </a:spcBef>
              <a:spcAft>
                <a:spcPts val="0"/>
              </a:spcAft>
              <a:buNone/>
            </a:pPr>
            <a:r>
              <a:t/>
            </a:r>
            <a:endParaRPr sz="1100">
              <a:solidFill>
                <a:schemeClr val="lt1"/>
              </a:solidFill>
              <a:highlight>
                <a:schemeClr val="dk1"/>
              </a:highlight>
            </a:endParaRPr>
          </a:p>
          <a:p>
            <a:pPr indent="-298450" lvl="0" marL="457200" rtl="0" algn="l">
              <a:spcBef>
                <a:spcPts val="0"/>
              </a:spcBef>
              <a:spcAft>
                <a:spcPts val="0"/>
              </a:spcAft>
              <a:buClr>
                <a:schemeClr val="lt1"/>
              </a:buClr>
              <a:buSzPts val="1100"/>
              <a:buAutoNum type="arabicPeriod"/>
            </a:pPr>
            <a:r>
              <a:rPr lang="en-GB" sz="1100">
                <a:solidFill>
                  <a:schemeClr val="lt1"/>
                </a:solidFill>
                <a:highlight>
                  <a:schemeClr val="dk1"/>
                </a:highlight>
              </a:rPr>
              <a:t>200001080 Vipul Mahajan</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Login, Logout mechanisms including storing and management of database.</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Profile information storage and Editing</a:t>
            </a:r>
            <a:endParaRPr sz="1100">
              <a:solidFill>
                <a:schemeClr val="lt1"/>
              </a:solidFill>
              <a:highlight>
                <a:schemeClr val="dk1"/>
              </a:highlight>
            </a:endParaRPr>
          </a:p>
          <a:p>
            <a:pPr indent="-298450" lvl="1" marL="914400" rtl="0" algn="l">
              <a:spcBef>
                <a:spcPts val="0"/>
              </a:spcBef>
              <a:spcAft>
                <a:spcPts val="0"/>
              </a:spcAft>
              <a:buClr>
                <a:schemeClr val="lt1"/>
              </a:buClr>
              <a:buSzPts val="1100"/>
              <a:buAutoNum type="alphaLcPeriod"/>
            </a:pPr>
            <a:r>
              <a:rPr lang="en-GB" sz="1100">
                <a:solidFill>
                  <a:schemeClr val="lt1"/>
                </a:solidFill>
                <a:highlight>
                  <a:schemeClr val="dk1"/>
                </a:highlight>
              </a:rPr>
              <a:t>Setting up the Backend and Database ready for use</a:t>
            </a:r>
            <a:endParaRPr sz="1100">
              <a:solidFill>
                <a:schemeClr val="lt1"/>
              </a:solidFill>
              <a:highlight>
                <a:schemeClr val="dk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2"/>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21" name="Google Shape;421;p42"/>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200001053 Nilay Jayantibhai Ganvit</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200001068 Rishi Parsai</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200001069 Sanskar Verma</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200001071 Saurabh Kumar Singh</a:t>
            </a:r>
            <a:endParaRPr>
              <a:latin typeface="Arial"/>
              <a:ea typeface="Arial"/>
              <a:cs typeface="Arial"/>
              <a:sym typeface="Arial"/>
            </a:endParaRPr>
          </a:p>
          <a:p>
            <a:pPr indent="0" lvl="0" marL="0" rtl="0" algn="l">
              <a:spcBef>
                <a:spcPts val="1600"/>
              </a:spcBef>
              <a:spcAft>
                <a:spcPts val="1600"/>
              </a:spcAft>
              <a:buNone/>
            </a:pPr>
            <a:r>
              <a:rPr lang="en-GB">
                <a:latin typeface="Arial"/>
                <a:ea typeface="Arial"/>
                <a:cs typeface="Arial"/>
                <a:sym typeface="Arial"/>
              </a:rPr>
              <a:t>200001080 Vipul Mahajan</a:t>
            </a:r>
            <a:endParaRPr>
              <a:latin typeface="Arial"/>
              <a:ea typeface="Arial"/>
              <a:cs typeface="Arial"/>
              <a:sym typeface="Arial"/>
            </a:endParaRPr>
          </a:p>
        </p:txBody>
      </p:sp>
      <p:grpSp>
        <p:nvGrpSpPr>
          <p:cNvPr id="422" name="Google Shape;422;p42"/>
          <p:cNvGrpSpPr/>
          <p:nvPr/>
        </p:nvGrpSpPr>
        <p:grpSpPr>
          <a:xfrm>
            <a:off x="4066820" y="1553491"/>
            <a:ext cx="3159984" cy="2439109"/>
            <a:chOff x="3553042" y="1657806"/>
            <a:chExt cx="3461100" cy="2671532"/>
          </a:xfrm>
        </p:grpSpPr>
        <p:sp>
          <p:nvSpPr>
            <p:cNvPr id="423" name="Google Shape;423;p4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1" name="Google Shape;431;p42"/>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32" name="Google Shape;432;p42"/>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42"/>
          <p:cNvGrpSpPr/>
          <p:nvPr/>
        </p:nvGrpSpPr>
        <p:grpSpPr>
          <a:xfrm>
            <a:off x="6762480" y="2546254"/>
            <a:ext cx="1024386" cy="1522884"/>
            <a:chOff x="6505573" y="2745170"/>
            <a:chExt cx="1122000" cy="1668000"/>
          </a:xfrm>
        </p:grpSpPr>
        <p:sp>
          <p:nvSpPr>
            <p:cNvPr id="434" name="Google Shape;434;p4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8" name="Google Shape;438;p42"/>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439" name="Google Shape;439;p42"/>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6405845" y="3121897"/>
            <a:ext cx="520684" cy="1036470"/>
            <a:chOff x="9543736" y="4486132"/>
            <a:chExt cx="570300" cy="1135235"/>
          </a:xfrm>
        </p:grpSpPr>
        <p:sp>
          <p:nvSpPr>
            <p:cNvPr id="441" name="Google Shape;441;p4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5" name="Google Shape;445;p42"/>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46" name="Google Shape;446;p42"/>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42"/>
          <p:cNvGrpSpPr/>
          <p:nvPr/>
        </p:nvGrpSpPr>
        <p:grpSpPr>
          <a:xfrm>
            <a:off x="7564804" y="3443361"/>
            <a:ext cx="455496" cy="692277"/>
            <a:chOff x="7384375" y="3728000"/>
            <a:chExt cx="498900" cy="758244"/>
          </a:xfrm>
        </p:grpSpPr>
        <p:sp>
          <p:nvSpPr>
            <p:cNvPr id="448" name="Google Shape;448;p4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2"/>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42"/>
          <p:cNvGrpSpPr/>
          <p:nvPr/>
        </p:nvGrpSpPr>
        <p:grpSpPr>
          <a:xfrm>
            <a:off x="7564836" y="3561758"/>
            <a:ext cx="478081" cy="462776"/>
            <a:chOff x="7384385" y="3857442"/>
            <a:chExt cx="523637" cy="506874"/>
          </a:xfrm>
        </p:grpSpPr>
        <p:sp>
          <p:nvSpPr>
            <p:cNvPr id="453" name="Google Shape;453;p4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42"/>
            <p:cNvGrpSpPr/>
            <p:nvPr/>
          </p:nvGrpSpPr>
          <p:grpSpPr>
            <a:xfrm>
              <a:off x="7384385" y="3857442"/>
              <a:ext cx="523637" cy="498900"/>
              <a:chOff x="7384385" y="3857442"/>
              <a:chExt cx="523637" cy="498900"/>
            </a:xfrm>
          </p:grpSpPr>
          <p:sp>
            <p:nvSpPr>
              <p:cNvPr id="455" name="Google Shape;455;p4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57" name="Google Shape;457;p42"/>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58" name="Google Shape;458;p42"/>
          <p:cNvGrpSpPr/>
          <p:nvPr/>
        </p:nvGrpSpPr>
        <p:grpSpPr>
          <a:xfrm>
            <a:off x="8110843" y="3443361"/>
            <a:ext cx="435785" cy="692277"/>
            <a:chOff x="7982421" y="3727763"/>
            <a:chExt cx="477311" cy="758244"/>
          </a:xfrm>
        </p:grpSpPr>
        <p:sp>
          <p:nvSpPr>
            <p:cNvPr id="459" name="Google Shape;459;p42"/>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2"/>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2"/>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2"/>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2"/>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7" name="Google Shape;467;p42"/>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Application page</a:t>
            </a:r>
            <a:endParaRPr/>
          </a:p>
        </p:txBody>
      </p:sp>
      <p:pic>
        <p:nvPicPr>
          <p:cNvPr id="244" name="Google Shape;244;p19"/>
          <p:cNvPicPr preferRelativeResize="0"/>
          <p:nvPr/>
        </p:nvPicPr>
        <p:blipFill>
          <a:blip r:embed="rId3">
            <a:alphaModFix/>
          </a:blip>
          <a:stretch>
            <a:fillRect/>
          </a:stretch>
        </p:blipFill>
        <p:spPr>
          <a:xfrm>
            <a:off x="520963" y="1003350"/>
            <a:ext cx="8102068" cy="3835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Hostel View</a:t>
            </a:r>
            <a:endParaRPr/>
          </a:p>
        </p:txBody>
      </p:sp>
      <p:pic>
        <p:nvPicPr>
          <p:cNvPr id="250" name="Google Shape;250;p20"/>
          <p:cNvPicPr preferRelativeResize="0"/>
          <p:nvPr/>
        </p:nvPicPr>
        <p:blipFill>
          <a:blip r:embed="rId3">
            <a:alphaModFix/>
          </a:blip>
          <a:stretch>
            <a:fillRect/>
          </a:stretch>
        </p:blipFill>
        <p:spPr>
          <a:xfrm>
            <a:off x="1098000" y="1307850"/>
            <a:ext cx="7437906" cy="353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Gallery Description</a:t>
            </a:r>
            <a:endParaRPr/>
          </a:p>
        </p:txBody>
      </p:sp>
      <p:pic>
        <p:nvPicPr>
          <p:cNvPr id="256" name="Google Shape;256;p21"/>
          <p:cNvPicPr preferRelativeResize="0"/>
          <p:nvPr/>
        </p:nvPicPr>
        <p:blipFill>
          <a:blip r:embed="rId3">
            <a:alphaModFix/>
          </a:blip>
          <a:stretch>
            <a:fillRect/>
          </a:stretch>
        </p:blipFill>
        <p:spPr>
          <a:xfrm>
            <a:off x="820225" y="1307850"/>
            <a:ext cx="7503547" cy="3530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Contact Us Page</a:t>
            </a:r>
            <a:endParaRPr/>
          </a:p>
        </p:txBody>
      </p:sp>
      <p:pic>
        <p:nvPicPr>
          <p:cNvPr id="262" name="Google Shape;262;p22"/>
          <p:cNvPicPr preferRelativeResize="0"/>
          <p:nvPr/>
        </p:nvPicPr>
        <p:blipFill>
          <a:blip r:embed="rId3">
            <a:alphaModFix/>
          </a:blip>
          <a:stretch>
            <a:fillRect/>
          </a:stretch>
        </p:blipFill>
        <p:spPr>
          <a:xfrm>
            <a:off x="152400" y="1460250"/>
            <a:ext cx="8839199" cy="3198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Contact Details</a:t>
            </a:r>
            <a:endParaRPr/>
          </a:p>
        </p:txBody>
      </p:sp>
      <p:pic>
        <p:nvPicPr>
          <p:cNvPr id="268" name="Google Shape;268;p23"/>
          <p:cNvPicPr preferRelativeResize="0"/>
          <p:nvPr/>
        </p:nvPicPr>
        <p:blipFill>
          <a:blip r:embed="rId3">
            <a:alphaModFix/>
          </a:blip>
          <a:stretch>
            <a:fillRect/>
          </a:stretch>
        </p:blipFill>
        <p:spPr>
          <a:xfrm>
            <a:off x="765675" y="1307850"/>
            <a:ext cx="7612643" cy="3530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Notification</a:t>
            </a:r>
            <a:r>
              <a:rPr lang="en-GB"/>
              <a:t> Preview</a:t>
            </a:r>
            <a:endParaRPr/>
          </a:p>
        </p:txBody>
      </p:sp>
      <p:pic>
        <p:nvPicPr>
          <p:cNvPr id="274" name="Google Shape;274;p24"/>
          <p:cNvPicPr preferRelativeResize="0"/>
          <p:nvPr/>
        </p:nvPicPr>
        <p:blipFill>
          <a:blip r:embed="rId3">
            <a:alphaModFix/>
          </a:blip>
          <a:stretch>
            <a:fillRect/>
          </a:stretch>
        </p:blipFill>
        <p:spPr>
          <a:xfrm>
            <a:off x="844113" y="1307850"/>
            <a:ext cx="7455767" cy="3530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Admin Details</a:t>
            </a:r>
            <a:endParaRPr/>
          </a:p>
        </p:txBody>
      </p:sp>
      <p:pic>
        <p:nvPicPr>
          <p:cNvPr id="280" name="Google Shape;280;p25"/>
          <p:cNvPicPr preferRelativeResize="0"/>
          <p:nvPr/>
        </p:nvPicPr>
        <p:blipFill>
          <a:blip r:embed="rId3">
            <a:alphaModFix/>
          </a:blip>
          <a:stretch>
            <a:fillRect/>
          </a:stretch>
        </p:blipFill>
        <p:spPr>
          <a:xfrm>
            <a:off x="901463" y="1307850"/>
            <a:ext cx="7341064" cy="353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